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76" r:id="rId6"/>
    <p:sldId id="262" r:id="rId7"/>
    <p:sldId id="263" r:id="rId8"/>
    <p:sldId id="268" r:id="rId9"/>
    <p:sldId id="271" r:id="rId10"/>
    <p:sldId id="270" r:id="rId11"/>
    <p:sldId id="286" r:id="rId12"/>
    <p:sldId id="269" r:id="rId13"/>
    <p:sldId id="267" r:id="rId14"/>
    <p:sldId id="274" r:id="rId15"/>
    <p:sldId id="285" r:id="rId16"/>
    <p:sldId id="277" r:id="rId17"/>
    <p:sldId id="278" r:id="rId18"/>
    <p:sldId id="281" r:id="rId19"/>
    <p:sldId id="288" r:id="rId20"/>
    <p:sldId id="287" r:id="rId21"/>
    <p:sldId id="292" r:id="rId22"/>
    <p:sldId id="293" r:id="rId23"/>
    <p:sldId id="294" r:id="rId24"/>
    <p:sldId id="302" r:id="rId25"/>
    <p:sldId id="303" r:id="rId26"/>
    <p:sldId id="298" r:id="rId27"/>
    <p:sldId id="264" r:id="rId28"/>
    <p:sldId id="265" r:id="rId29"/>
    <p:sldId id="266" r:id="rId30"/>
  </p:sldIdLst>
  <p:sldSz cx="12192000" cy="6858000"/>
  <p:notesSz cx="6858000" cy="9144000"/>
  <p:embeddedFontLst>
    <p:embeddedFont>
      <p:font typeface="넥슨 풋볼고딕 B" panose="020B0803000000000000" pitchFamily="50" charset="-127"/>
      <p:bold r:id="rId32"/>
    </p:embeddedFont>
    <p:embeddedFont>
      <p:font typeface="넥슨 풋볼고딕 L" panose="020B0303000000000000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116"/>
    <a:srgbClr val="3F4145"/>
    <a:srgbClr val="3D434C"/>
    <a:srgbClr val="3F4143"/>
    <a:srgbClr val="87909E"/>
    <a:srgbClr val="FFFFFF"/>
    <a:srgbClr val="3E4147"/>
    <a:srgbClr val="584737"/>
    <a:srgbClr val="2B538E"/>
    <a:srgbClr val="6A5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9761" autoAdjust="0"/>
  </p:normalViewPr>
  <p:slideViewPr>
    <p:cSldViewPr snapToGrid="0" showGuides="1">
      <p:cViewPr>
        <p:scale>
          <a:sx n="66" d="100"/>
          <a:sy n="66" d="100"/>
        </p:scale>
        <p:origin x="680" y="-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9E9B-278A-4457-8020-FBF10D8A8A9A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56F8C-125D-479C-9472-688319060F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65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FIFA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실제 축구 게임을 반영하는 대표적인 게임입니다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EA sports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명의 데이터 수집가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400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명의 외부 데이터 기고가로 구성된 팀을 통해 선수의 데이터를 최신 상태를 반영할 수 있게 만든다고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 이상의 자원봉사자로 구성된 팀이 파견되어 선수의 데이터베이스 구성을 위한 데이터를 수집합니다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이처럼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FIFA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실제 프로 축구 선수의 능력을 다양한 능력치를 구성함으로 반영하고 있다고 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선수의 능력치를 수치화 하여 잘 표현하고 있는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FIFA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선수 능력치 데이터 셋을 통해 평소에 궁금했던 다음의 주제를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 다양한 분석 기법을 적용해 볼 예정입니다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08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6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0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2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498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1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수비력이 좋은 팀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공격력이 좋은 팀을 찾아보고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21-22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시즌의 실제 득점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실점 과의 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2. 2019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년도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발롱도르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순위와 선수 능력치의 상관관계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챔피언스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리그 배당률과 게임에서의 급료와의 상관관계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리그 점수와 선수 등급과의 상관관계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5. </a:t>
            </a:r>
            <a:r>
              <a:rPr lang="ko-KR" altLang="ko-KR" sz="1800" b="1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왼발잡이의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능력치가 더 좋은가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8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09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1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9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7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9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66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1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4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8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6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0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7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9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3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4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7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6928" y="116456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빅데이터 분석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(c)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미니 프로젝트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6928" y="1561606"/>
            <a:ext cx="872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FIFA 21 </a:t>
            </a:r>
            <a:r>
              <a:rPr lang="ko-KR" altLang="en-US" sz="4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데이터셋을 활용한 데이터 분석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C6E8A1-3C6B-4DF8-B95E-1B8E30E65E04}"/>
              </a:ext>
            </a:extLst>
          </p:cNvPr>
          <p:cNvGrpSpPr/>
          <p:nvPr/>
        </p:nvGrpSpPr>
        <p:grpSpPr>
          <a:xfrm>
            <a:off x="8632425" y="5012274"/>
            <a:ext cx="2937022" cy="923329"/>
            <a:chOff x="924383" y="4820524"/>
            <a:chExt cx="2937022" cy="923329"/>
          </a:xfrm>
        </p:grpSpPr>
        <p:sp>
          <p:nvSpPr>
            <p:cNvPr id="7" name="TextBox 6"/>
            <p:cNvSpPr txBox="1"/>
            <p:nvPr/>
          </p:nvSpPr>
          <p:spPr>
            <a:xfrm>
              <a:off x="924383" y="4820524"/>
              <a:ext cx="29370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TEAM  </a:t>
              </a:r>
              <a:r>
                <a:rPr lang="en-US" altLang="ko-KR" sz="3200" b="1" i="0" u="none" strike="noStrike" dirty="0" err="1">
                  <a:solidFill>
                    <a:srgbClr val="584737"/>
                  </a:solidFill>
                  <a:effectLst/>
                  <a:latin typeface="넥슨 풋볼고딕 B" panose="020B0803000000000000" pitchFamily="50" charset="-127"/>
                  <a:ea typeface="넥슨 풋볼고딕 B" panose="020B0803000000000000" pitchFamily="50" charset="-127"/>
                </a:rPr>
                <a:t>ballon</a:t>
              </a:r>
              <a:r>
                <a:rPr lang="en-US" altLang="ko-KR" sz="3200" b="1" i="0" u="none" strike="noStrike" dirty="0">
                  <a:solidFill>
                    <a:srgbClr val="584737"/>
                  </a:solidFill>
                  <a:effectLst/>
                  <a:latin typeface="넥슨 풋볼고딕 B" panose="020B0803000000000000" pitchFamily="50" charset="-127"/>
                  <a:ea typeface="넥슨 풋볼고딕 B" panose="020B0803000000000000" pitchFamily="50" charset="-127"/>
                </a:rPr>
                <a:t> d'or</a:t>
              </a:r>
              <a:endPara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58473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05179" y="5405299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rPr>
                <a:t>김선홍 장소영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30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220360-C2D1-4457-95BC-AE8A7F485002}"/>
              </a:ext>
            </a:extLst>
          </p:cNvPr>
          <p:cNvSpPr txBox="1"/>
          <p:nvPr/>
        </p:nvSpPr>
        <p:spPr>
          <a:xfrm>
            <a:off x="7710639" y="2029234"/>
            <a:ext cx="3978398" cy="344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오버롤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’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이란 선수의 평균적인 능력치를 뜻합니다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데이터셋의 모든 선수의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오버롤을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히스토그램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과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커널밀도함수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(KDE)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로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나타내보았습니다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 결과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다음과 같이 평균에 가까울수록 많은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분포값을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보이는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종 모양의 형태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를 보이는 것을 확인할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즉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능력치의 수준이 높아지거나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낮아질수록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선수의 분포는 더 작아지는 것을 확인할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2AB9B2-1BDA-4ACF-9745-809CABB935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82" y="1694398"/>
            <a:ext cx="6196152" cy="43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FA1EAC-5BC9-4CDC-85B3-936AFF5935F4}"/>
              </a:ext>
            </a:extLst>
          </p:cNvPr>
          <p:cNvGrpSpPr/>
          <p:nvPr/>
        </p:nvGrpSpPr>
        <p:grpSpPr>
          <a:xfrm>
            <a:off x="3388958" y="264183"/>
            <a:ext cx="9167329" cy="6329634"/>
            <a:chOff x="1509358" y="266102"/>
            <a:chExt cx="9167329" cy="63296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32D50CE-4CEE-4795-A0F3-72164256E4E2}"/>
                </a:ext>
              </a:extLst>
            </p:cNvPr>
            <p:cNvGrpSpPr/>
            <p:nvPr/>
          </p:nvGrpSpPr>
          <p:grpSpPr>
            <a:xfrm>
              <a:off x="1509358" y="266102"/>
              <a:ext cx="4427316" cy="6021858"/>
              <a:chOff x="1509358" y="266102"/>
              <a:chExt cx="4427316" cy="602185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F82EFCF-A08E-4B2D-AE16-0384B2945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359" y="266102"/>
                <a:ext cx="4427315" cy="2897829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50E26EB-F4B4-47D0-8CFD-9561B5F7A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358" y="3390130"/>
                <a:ext cx="4427316" cy="2897830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35111B1-2393-48B6-92C3-2D8782656AE3}"/>
                </a:ext>
              </a:extLst>
            </p:cNvPr>
            <p:cNvGrpSpPr/>
            <p:nvPr/>
          </p:nvGrpSpPr>
          <p:grpSpPr>
            <a:xfrm>
              <a:off x="3405516" y="266102"/>
              <a:ext cx="7271171" cy="6329634"/>
              <a:chOff x="3405516" y="266102"/>
              <a:chExt cx="7271171" cy="632963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83F16D5-5332-407B-832B-108124B56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9373" y="3428230"/>
                <a:ext cx="4427314" cy="289782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10D740-A7C2-4AB2-AE97-FC4747468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9373" y="266102"/>
                <a:ext cx="4427314" cy="289782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2E68F-B0AC-43B2-985F-F623F9501DD4}"/>
                  </a:ext>
                </a:extLst>
              </p:cNvPr>
              <p:cNvSpPr txBox="1"/>
              <p:nvPr/>
            </p:nvSpPr>
            <p:spPr>
              <a:xfrm>
                <a:off x="3405516" y="3010042"/>
                <a:ext cx="633084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공격수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E9D4E-89D0-4F96-AE42-C777551D6BE0}"/>
                  </a:ext>
                </a:extLst>
              </p:cNvPr>
              <p:cNvSpPr txBox="1"/>
              <p:nvPr/>
            </p:nvSpPr>
            <p:spPr>
              <a:xfrm>
                <a:off x="3405516" y="6287959"/>
                <a:ext cx="633084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수비수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2FAC02-3B94-4890-A4A8-99A316A153FF}"/>
                  </a:ext>
                </a:extLst>
              </p:cNvPr>
              <p:cNvSpPr txBox="1"/>
              <p:nvPr/>
            </p:nvSpPr>
            <p:spPr>
              <a:xfrm>
                <a:off x="8146488" y="6284121"/>
                <a:ext cx="633084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골키퍼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AF1A9-3C84-4A2D-AD26-7163AE8D4B8B}"/>
                  </a:ext>
                </a:extLst>
              </p:cNvPr>
              <p:cNvSpPr txBox="1"/>
              <p:nvPr/>
            </p:nvSpPr>
            <p:spPr>
              <a:xfrm>
                <a:off x="8082988" y="3082353"/>
                <a:ext cx="781612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미드필더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CEAAC2-1F45-44C7-900E-27046EABA394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9E792-A211-4AF5-83E2-878025578182}"/>
              </a:ext>
            </a:extLst>
          </p:cNvPr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C68F48-7E43-4ABE-BA74-EEFCBE902D8C}"/>
              </a:ext>
            </a:extLst>
          </p:cNvPr>
          <p:cNvSpPr txBox="1"/>
          <p:nvPr/>
        </p:nvSpPr>
        <p:spPr>
          <a:xfrm>
            <a:off x="106952" y="2194334"/>
            <a:ext cx="4338047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 선수의 포지션은 다양하게 구성되어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따라서 공격수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미드필더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수비수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가지 대분류의 포지션으로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재 분류하는 작업을 시행했습니다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그리고 각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포지션별로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재분류하여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각각의 세부 능력치들이 어떠한 상관관계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를 가지고 있는지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파악했습니다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 결과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다음과 같이 포지션별로 상관관계의 양상이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댜양하다는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것을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파악할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289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E246F9-A555-4A04-BF97-25690BC93A07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9C13A-CE1A-47DE-BC98-B8EE483F173C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1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9DE44-FB9B-447C-9D8B-4F3DFC723C49}"/>
              </a:ext>
            </a:extLst>
          </p:cNvPr>
          <p:cNvSpPr txBox="1"/>
          <p:nvPr/>
        </p:nvSpPr>
        <p:spPr>
          <a:xfrm>
            <a:off x="3211286" y="974901"/>
            <a:ext cx="88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UEFA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리그 포인트와 선수 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은 상관관계가 있을까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?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EABF7-EB56-4178-99A9-9D057B339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6" t="15078" r="58036" b="3968"/>
          <a:stretch/>
        </p:blipFill>
        <p:spPr>
          <a:xfrm>
            <a:off x="3984421" y="2421449"/>
            <a:ext cx="4548257" cy="3151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F6AF6C-3DC4-4CA4-BDB0-6C18D9694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034" y="2421449"/>
            <a:ext cx="3760966" cy="3345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017731-A811-43DC-A5FC-6927B2BB2484}"/>
              </a:ext>
            </a:extLst>
          </p:cNvPr>
          <p:cNvSpPr txBox="1"/>
          <p:nvPr/>
        </p:nvSpPr>
        <p:spPr>
          <a:xfrm>
            <a:off x="-102394" y="2315170"/>
            <a:ext cx="4206748" cy="258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UEFA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는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리그포인트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’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제도를 통해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챔피언스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리그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유로파 리그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유로파 콘퍼런스 리그의 팀 수를 정합니다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이러한 리그 포인트는 그 리그의 경쟁력을 보여줄 수 있는 지표입니다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따라서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UEFA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리그 포인트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와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게임에서 선수들의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의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상관관계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를 분석했습니다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39065209-3D91-416F-8BB8-4CD5AFACA383}"/>
              </a:ext>
            </a:extLst>
          </p:cNvPr>
          <p:cNvSpPr/>
          <p:nvPr/>
        </p:nvSpPr>
        <p:spPr>
          <a:xfrm>
            <a:off x="220530" y="4750518"/>
            <a:ext cx="3760966" cy="1645155"/>
          </a:xfrm>
          <a:prstGeom prst="bracketPair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6EC43-3CAA-446F-AB92-53A42E4E81D2}"/>
              </a:ext>
            </a:extLst>
          </p:cNvPr>
          <p:cNvSpPr txBox="1"/>
          <p:nvPr/>
        </p:nvSpPr>
        <p:spPr>
          <a:xfrm>
            <a:off x="220530" y="4785265"/>
            <a:ext cx="3763891" cy="1636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Pearson's product-moment correlation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t = 4.7078, df = 20, p-value = 0.000135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6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cor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: 0.7250179 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 </a:t>
            </a:r>
            <a:endParaRPr lang="en-US" altLang="ko-KR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6A5ACD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907724-7455-4236-8847-005C20D12708}"/>
              </a:ext>
            </a:extLst>
          </p:cNvPr>
          <p:cNvSpPr txBox="1"/>
          <p:nvPr/>
        </p:nvSpPr>
        <p:spPr>
          <a:xfrm>
            <a:off x="5304088" y="5982853"/>
            <a:ext cx="6757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상관계수가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+0.73,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P-value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가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0.0001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로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리그 포인트와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은 </a:t>
            </a:r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강한 상관관계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가 있음을 확인할 수 있습니다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72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91964C6-571D-40F2-912C-F84829CF9802}"/>
              </a:ext>
            </a:extLst>
          </p:cNvPr>
          <p:cNvGrpSpPr/>
          <p:nvPr/>
        </p:nvGrpSpPr>
        <p:grpSpPr>
          <a:xfrm>
            <a:off x="10469170" y="5985021"/>
            <a:ext cx="1441420" cy="646331"/>
            <a:chOff x="301925" y="328570"/>
            <a:chExt cx="144142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10D02F-7DA0-4AA4-BD9B-AAD449BCCB11}"/>
                </a:ext>
              </a:extLst>
            </p:cNvPr>
            <p:cNvSpPr txBox="1"/>
            <p:nvPr/>
          </p:nvSpPr>
          <p:spPr>
            <a:xfrm>
              <a:off x="301925" y="3285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2. </a:t>
              </a:r>
              <a:r>
                <a: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데이터 분석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BAD386-F260-48CF-B91A-8EB1331352B5}"/>
                </a:ext>
              </a:extLst>
            </p:cNvPr>
            <p:cNvSpPr txBox="1"/>
            <p:nvPr/>
          </p:nvSpPr>
          <p:spPr>
            <a:xfrm>
              <a:off x="865994" y="697902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 주제 </a:t>
              </a:r>
              <a:r>
                <a: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2</a:t>
              </a:r>
              <a:endPara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3EDD99E-339F-4EAB-AA37-B17D0DB2007F}"/>
              </a:ext>
            </a:extLst>
          </p:cNvPr>
          <p:cNvSpPr txBox="1"/>
          <p:nvPr/>
        </p:nvSpPr>
        <p:spPr>
          <a:xfrm>
            <a:off x="0" y="6046577"/>
            <a:ext cx="88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발롱도르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순위와 선수 능력치는 상관관계가 있을까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3200" dirty="0">
              <a:ln>
                <a:solidFill>
                  <a:srgbClr val="507BC9">
                    <a:alpha val="20000"/>
                  </a:srgbClr>
                </a:solidFill>
              </a:ln>
              <a:solidFill>
                <a:srgbClr val="507BC9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B4ECCF-3DD6-41AF-8FEE-649012C4ED06}"/>
              </a:ext>
            </a:extLst>
          </p:cNvPr>
          <p:cNvGrpSpPr/>
          <p:nvPr/>
        </p:nvGrpSpPr>
        <p:grpSpPr>
          <a:xfrm>
            <a:off x="198397" y="160229"/>
            <a:ext cx="7081889" cy="5682751"/>
            <a:chOff x="198397" y="160229"/>
            <a:chExt cx="7081889" cy="568275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B6EB194-DF57-495B-B1AB-90A803E0C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5" t="4660" r="15373" b="2910"/>
            <a:stretch/>
          </p:blipFill>
          <p:spPr>
            <a:xfrm>
              <a:off x="198397" y="1118122"/>
              <a:ext cx="4387458" cy="472485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E6DD7F-DBBC-4EAF-BFC9-3F63D57B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828" y="160229"/>
              <a:ext cx="4387458" cy="319840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FC48CA-345C-486C-832A-109987521C6B}"/>
              </a:ext>
            </a:extLst>
          </p:cNvPr>
          <p:cNvSpPr txBox="1"/>
          <p:nvPr/>
        </p:nvSpPr>
        <p:spPr>
          <a:xfrm>
            <a:off x="7703842" y="358852"/>
            <a:ext cx="4206748" cy="388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발롱도르는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황금빛 공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＇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이라는 뜻을 가진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프랑스 축구 전문지에서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주관하는 올해의 유럽 남자 축구 선수에게 수여하는 상입니다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순위와 선수의 능력치 상관관계를 분석했습니다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순위는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포인트를 통해 정해지기 때문에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점수와 선수 능력치의 수치형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데이터간의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상관분석을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진행했습니다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단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2020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년의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경우 코로나의 영향으로 진행되지 않아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2019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년의 데이터를 사용했습니다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.)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5FBEAC-D23A-4892-B275-D2A489F4794E}"/>
              </a:ext>
            </a:extLst>
          </p:cNvPr>
          <p:cNvSpPr/>
          <p:nvPr/>
        </p:nvSpPr>
        <p:spPr>
          <a:xfrm>
            <a:off x="3009496" y="358852"/>
            <a:ext cx="4184518" cy="401435"/>
          </a:xfrm>
          <a:prstGeom prst="rect">
            <a:avLst/>
          </a:prstGeom>
          <a:noFill/>
          <a:ln w="38100">
            <a:solidFill>
              <a:srgbClr val="C2383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91A839-2975-401F-B691-D393D8B4A9D7}"/>
              </a:ext>
            </a:extLst>
          </p:cNvPr>
          <p:cNvSpPr txBox="1"/>
          <p:nvPr/>
        </p:nvSpPr>
        <p:spPr>
          <a:xfrm>
            <a:off x="5236319" y="4249307"/>
            <a:ext cx="6757284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발롱도르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점수는 선수의 전반적인 능력치 평가인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0.64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로 </a:t>
            </a:r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비교적 강한 양의 상관관계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를 보입니다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반면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스탯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페이스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슈팅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패스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드리블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수비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체력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)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과는 </a:t>
            </a:r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약한 상관관계 혹은 거의 관계가 없음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을 확인할 수 있습니다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9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955220" y="1294392"/>
            <a:ext cx="912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FIFA21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세부 능력치의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주성분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(PCA)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분석과 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예측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3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724232-E64E-46E6-A0F1-1FD9D3D6C9BA}"/>
              </a:ext>
            </a:extLst>
          </p:cNvPr>
          <p:cNvSpPr txBox="1"/>
          <p:nvPr/>
        </p:nvSpPr>
        <p:spPr>
          <a:xfrm>
            <a:off x="6989567" y="2674058"/>
            <a:ext cx="520243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 선수들의 세부 능력치는 다음과 같은 컬럼으로 다양하게 구성되어 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예를 들어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크로싱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피니싱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정확성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등의 공격에 관한 요소와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스탠딩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태클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슬라이딩 태클 등의 수비에 관한 요소 등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여러 요소를 통하여 선수들의 능력치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 산출됨을 확인할 수 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따라서 여러 데이터들이 모여 하나의 분포를 이루는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주성분을 분석하는 방법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로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고차원의 데이터를 저차원의 데이터로 환원시켜 분석을 진행하였다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A83BB3-F310-4EC1-A682-2330948AD9F8}"/>
              </a:ext>
            </a:extLst>
          </p:cNvPr>
          <p:cNvGrpSpPr/>
          <p:nvPr/>
        </p:nvGrpSpPr>
        <p:grpSpPr>
          <a:xfrm>
            <a:off x="301925" y="2258791"/>
            <a:ext cx="6576694" cy="4270639"/>
            <a:chOff x="301925" y="1945832"/>
            <a:chExt cx="6576694" cy="42706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CA3DA8-29CC-47A6-BE37-1FFED99D0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02" t="9709" r="70069" b="80432"/>
            <a:stretch/>
          </p:blipFill>
          <p:spPr>
            <a:xfrm>
              <a:off x="301925" y="1945832"/>
              <a:ext cx="6576694" cy="973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9DD5D40-017A-4457-A355-B7597B737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" t="9412" r="81597" b="80319"/>
            <a:stretch/>
          </p:blipFill>
          <p:spPr>
            <a:xfrm>
              <a:off x="913879" y="2776597"/>
              <a:ext cx="5946388" cy="9653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5B06832-24E2-40D2-8C64-8ABC9DD18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908" t="9709" r="50708" b="80432"/>
            <a:stretch/>
          </p:blipFill>
          <p:spPr>
            <a:xfrm>
              <a:off x="327165" y="3605666"/>
              <a:ext cx="6551454" cy="93721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7385FEF-5B3C-463E-A090-C65609557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476" t="9412" r="63778" b="80319"/>
            <a:stretch/>
          </p:blipFill>
          <p:spPr>
            <a:xfrm>
              <a:off x="877176" y="4428448"/>
              <a:ext cx="5983091" cy="973708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52DC9A-9A6D-4719-866E-BBF81FE43123}"/>
                </a:ext>
              </a:extLst>
            </p:cNvPr>
            <p:cNvGrpSpPr/>
            <p:nvPr/>
          </p:nvGrpSpPr>
          <p:grpSpPr>
            <a:xfrm>
              <a:off x="752630" y="5242763"/>
              <a:ext cx="6125989" cy="973708"/>
              <a:chOff x="911611" y="3953092"/>
              <a:chExt cx="6125989" cy="97370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3A71731-A071-4534-813E-83FFC4C1A8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369" t="9412" r="51661" b="80319"/>
              <a:stretch/>
            </p:blipFill>
            <p:spPr>
              <a:xfrm>
                <a:off x="911611" y="3953092"/>
                <a:ext cx="4035757" cy="973708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385D427-4141-4D67-A706-07173AF92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1036" t="10034" r="52840" b="80439"/>
              <a:stretch/>
            </p:blipFill>
            <p:spPr>
              <a:xfrm>
                <a:off x="4944005" y="4005395"/>
                <a:ext cx="2093595" cy="9159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840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55D4A-AF7F-4148-8CDD-B21E13A44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r="15878"/>
          <a:stretch/>
        </p:blipFill>
        <p:spPr>
          <a:xfrm>
            <a:off x="5324175" y="862820"/>
            <a:ext cx="6629400" cy="58181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7724232-E64E-46E6-A0F1-1FD9D3D6C9BA}"/>
              </a:ext>
            </a:extLst>
          </p:cNvPr>
          <p:cNvSpPr txBox="1"/>
          <p:nvPr/>
        </p:nvSpPr>
        <p:spPr>
          <a:xfrm>
            <a:off x="450708" y="2472185"/>
            <a:ext cx="5219700" cy="258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선수 데이터 특성 상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(GK)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에게만 할당되는 세부 능력은 다른 포지션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(DEF,MID,FWD)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에는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NA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로 할당되어 있기 때문에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본 분석은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가지 포지션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으로 우선 분류를 진행하였고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이후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골키퍼는 제외했습니다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또한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전체 데이터에서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포지션별로 각각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500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명을 산출하여 주성분을 분석했습니다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0292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06F52B1-A080-4C14-B181-950065F00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45" y="23459"/>
            <a:ext cx="10813142" cy="70775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0222F7-9C29-425D-9BCB-626CFCF09187}"/>
              </a:ext>
            </a:extLst>
          </p:cNvPr>
          <p:cNvSpPr txBox="1"/>
          <p:nvPr/>
        </p:nvSpPr>
        <p:spPr>
          <a:xfrm>
            <a:off x="5391435" y="252341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분석에서 성분 선택 기준 중 하나인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스크린 플롯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’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은 다음과 같이 그려졌습니다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스크린 플롯에서 그래프가 완만해지는 부분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이전까지만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사용하는 것이 바람직하기 때문에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성분을 추출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하기로 결정했습니다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D1B543D-3262-4720-B8A7-127B5E7E6E2C}"/>
              </a:ext>
            </a:extLst>
          </p:cNvPr>
          <p:cNvSpPr/>
          <p:nvPr/>
        </p:nvSpPr>
        <p:spPr>
          <a:xfrm>
            <a:off x="3687972" y="5427608"/>
            <a:ext cx="363328" cy="1328791"/>
          </a:xfrm>
          <a:prstGeom prst="ellipse">
            <a:avLst/>
          </a:prstGeom>
          <a:noFill/>
          <a:ln w="57150">
            <a:solidFill>
              <a:srgbClr val="C2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0AE95-D585-4FDD-A65A-854A26265ED0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9FBB34-4E73-403A-8F95-36FA34FA4202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95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AF95F7-77DD-46AC-90CA-3A490EF76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8" r="25825"/>
          <a:stretch/>
        </p:blipFill>
        <p:spPr>
          <a:xfrm>
            <a:off x="1650644" y="866728"/>
            <a:ext cx="6328586" cy="599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C4E81-F7D5-4BD2-8B5C-7AD18A3B6EDA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2E0D0-85A9-4A74-B787-7127E542269C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C0AD-B289-4C5F-90D3-C868C50F36B4}"/>
              </a:ext>
            </a:extLst>
          </p:cNvPr>
          <p:cNvSpPr txBox="1"/>
          <p:nvPr/>
        </p:nvSpPr>
        <p:spPr>
          <a:xfrm>
            <a:off x="7493356" y="5206442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각 개체에 대한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첫번째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두번째 주성분 행렬도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(biplot)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는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다음과 같습니다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즉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첫번째 주성분과 두번째 주성분으로 데이터의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47.8 %(14.1%+33.7%)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만이 설명 가능하다고 해석할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73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8829AB0-39CA-42B9-9F5F-238002FE9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" t="47024" r="89980" b="5159"/>
          <a:stretch/>
        </p:blipFill>
        <p:spPr>
          <a:xfrm>
            <a:off x="1743345" y="1179133"/>
            <a:ext cx="4065990" cy="52367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4CF1C-B1CE-4123-BD6C-D0A49C9F85F6}"/>
              </a:ext>
            </a:extLst>
          </p:cNvPr>
          <p:cNvSpPr txBox="1"/>
          <p:nvPr/>
        </p:nvSpPr>
        <p:spPr>
          <a:xfrm>
            <a:off x="7973040" y="4229318"/>
            <a:ext cx="1729760" cy="181588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기술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멘탈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수비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가속도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협응성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힘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패스 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6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골키핑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능력 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크로싱</a:t>
            </a:r>
            <a:endParaRPr lang="ko-KR" altLang="en-US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2F593-2C24-41D1-92A4-2852FE87038F}"/>
              </a:ext>
            </a:extLst>
          </p:cNvPr>
          <p:cNvSpPr txBox="1"/>
          <p:nvPr/>
        </p:nvSpPr>
        <p:spPr>
          <a:xfrm>
            <a:off x="6842918" y="1477953"/>
            <a:ext cx="45716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스크린 플롯을 통해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성분을 추출하기로 결정하였으므로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다음과 같이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principal()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함수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를 이용해 분석을 진행하였습니다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결과적으로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요인을 선택하여 분석을 진행하게 되면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하단의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요인으로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그룹핑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그리고 이에 따른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누적확률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은 약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73%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임을 확인할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06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8916C5-1428-471A-BB9E-684CF3DE83DE}"/>
              </a:ext>
            </a:extLst>
          </p:cNvPr>
          <p:cNvGrpSpPr/>
          <p:nvPr/>
        </p:nvGrpSpPr>
        <p:grpSpPr>
          <a:xfrm>
            <a:off x="301925" y="1636332"/>
            <a:ext cx="4822253" cy="4131911"/>
            <a:chOff x="655862" y="1107680"/>
            <a:chExt cx="6327593" cy="5421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01FA5D-4645-49B9-9CC6-F7593809E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81" t="5914" r="72651" b="58526"/>
            <a:stretch/>
          </p:blipFill>
          <p:spPr>
            <a:xfrm>
              <a:off x="655862" y="1107680"/>
              <a:ext cx="2964724" cy="54217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6002CFA-8E75-4D31-9FD8-B572E023D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794" t="41394" r="72627" b="25113"/>
            <a:stretch/>
          </p:blipFill>
          <p:spPr>
            <a:xfrm>
              <a:off x="3812463" y="1435099"/>
              <a:ext cx="3170992" cy="5094331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304BEE2-22C7-4BF4-81D3-7B2ACE78AA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60" t="33941" r="72612" b="32592"/>
          <a:stretch/>
        </p:blipFill>
        <p:spPr>
          <a:xfrm>
            <a:off x="5219607" y="1885857"/>
            <a:ext cx="2416611" cy="3882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09502-25CC-4A81-96B3-69474E855653}"/>
              </a:ext>
            </a:extLst>
          </p:cNvPr>
          <p:cNvSpPr txBox="1"/>
          <p:nvPr/>
        </p:nvSpPr>
        <p:spPr>
          <a:xfrm>
            <a:off x="7782446" y="3910905"/>
            <a:ext cx="43166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주성분 분석을 통한 능력치와 실제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을 비교하였을 때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어느정도 유사함을 확인할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하한과 상한 사이에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fit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 존재함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)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반면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상위의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의 경우에는 실제의 값이 더 높은 경향을 보이는데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이는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스타플레이어의 영향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과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본 분석에서의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주성분 분석의 한계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때문일 것으로 추측해보았습니다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10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3778" y="817324"/>
            <a:ext cx="100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INDEX</a:t>
            </a:r>
            <a:endParaRPr lang="ko-KR" altLang="en-US" sz="28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35452" y="2461636"/>
            <a:ext cx="7921096" cy="2432300"/>
            <a:chOff x="1684207" y="1983604"/>
            <a:chExt cx="7921096" cy="2432300"/>
          </a:xfrm>
        </p:grpSpPr>
        <p:grpSp>
          <p:nvGrpSpPr>
            <p:cNvPr id="2" name="그룹 1"/>
            <p:cNvGrpSpPr/>
            <p:nvPr/>
          </p:nvGrpSpPr>
          <p:grpSpPr>
            <a:xfrm>
              <a:off x="1684207" y="1983604"/>
              <a:ext cx="2392001" cy="1437156"/>
              <a:chOff x="1684207" y="1983604"/>
              <a:chExt cx="2392001" cy="143715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684207" y="1983604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Bold" panose="00000800000000000000" pitchFamily="50" charset="-127"/>
                  </a:rPr>
                  <a:t>01</a:t>
                </a:r>
                <a:endParaRPr lang="ko-KR" altLang="en-US" sz="24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84207" y="2367582"/>
                <a:ext cx="2392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Medium" panose="00000600000000000000" pitchFamily="50" charset="-127"/>
                  </a:rPr>
                  <a:t>주제 선정 배경 및 팀 구성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684207" y="2894975"/>
                <a:ext cx="1675459" cy="525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주제 소개 및 선정 배경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팀구성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및 역할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162091" y="1983604"/>
              <a:ext cx="1624163" cy="2432300"/>
              <a:chOff x="1684207" y="1983604"/>
              <a:chExt cx="1624163" cy="24323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684207" y="1983604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Bold" panose="00000800000000000000" pitchFamily="50" charset="-127"/>
                  </a:rPr>
                  <a:t>02</a:t>
                </a:r>
                <a:endParaRPr lang="ko-KR" altLang="en-US" sz="24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84207" y="2367582"/>
                <a:ext cx="1199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Medium" panose="00000600000000000000" pitchFamily="50" charset="-127"/>
                  </a:rPr>
                  <a:t>데이터 분석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684207" y="2894975"/>
                <a:ext cx="1624163" cy="15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데이터 수집 및 </a:t>
                </a: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전처리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en-US" altLang="ko-KR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EDA</a:t>
                </a: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en-US" altLang="ko-KR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UEFA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리그 포인트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발롱도르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en-US" altLang="ko-KR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Overall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예측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왼발잡이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축구선수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846762" y="1983604"/>
              <a:ext cx="758541" cy="753310"/>
              <a:chOff x="1684207" y="1983604"/>
              <a:chExt cx="758541" cy="75331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684207" y="1983604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Bold" panose="00000800000000000000" pitchFamily="50" charset="-127"/>
                  </a:rPr>
                  <a:t>03</a:t>
                </a:r>
                <a:endParaRPr lang="ko-KR" altLang="en-US" sz="24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84207" y="2367582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Medium" panose="00000600000000000000" pitchFamily="50" charset="-127"/>
                  </a:rPr>
                  <a:t>느낀점</a:t>
                </a:r>
                <a:endPara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8D5318-653F-4D4E-BA6D-191105288973}"/>
              </a:ext>
            </a:extLst>
          </p:cNvPr>
          <p:cNvSpPr/>
          <p:nvPr/>
        </p:nvSpPr>
        <p:spPr>
          <a:xfrm>
            <a:off x="1407544" y="6519446"/>
            <a:ext cx="10784456" cy="338554"/>
          </a:xfrm>
          <a:prstGeom prst="rect">
            <a:avLst/>
          </a:prstGeom>
          <a:solidFill>
            <a:srgbClr val="50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706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FCA8C0F-38CE-4F5F-9D11-60379DF8A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0" r="25813"/>
          <a:stretch/>
        </p:blipFill>
        <p:spPr>
          <a:xfrm>
            <a:off x="1365975" y="775812"/>
            <a:ext cx="6602810" cy="6184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C4E81-F7D5-4BD2-8B5C-7AD18A3B6EDA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2E0D0-85A9-4A74-B787-7127E542269C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C0AD-B289-4C5F-90D3-C868C50F36B4}"/>
              </a:ext>
            </a:extLst>
          </p:cNvPr>
          <p:cNvSpPr txBox="1"/>
          <p:nvPr/>
        </p:nvSpPr>
        <p:spPr>
          <a:xfrm>
            <a:off x="7747356" y="4457142"/>
            <a:ext cx="42541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추가적으로 포지션별로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100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명씩 추출한 표본에서 진행한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분석의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Biplot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은 다음과 같습니다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앞서 살펴본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포지션별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500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명을 추출한 표본과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차이가 있는 것을 확인할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3730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1925" y="1339081"/>
            <a:ext cx="4977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왼발잡이의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능력치가 더 높을까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3200" dirty="0">
              <a:ln>
                <a:solidFill>
                  <a:srgbClr val="507BC9">
                    <a:alpha val="20000"/>
                  </a:srgbClr>
                </a:solidFill>
              </a:ln>
              <a:solidFill>
                <a:srgbClr val="507BC9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0332AD-45DF-44BD-9A41-A6404321C225}"/>
              </a:ext>
            </a:extLst>
          </p:cNvPr>
          <p:cNvGrpSpPr/>
          <p:nvPr/>
        </p:nvGrpSpPr>
        <p:grpSpPr>
          <a:xfrm>
            <a:off x="301925" y="328570"/>
            <a:ext cx="1441420" cy="646331"/>
            <a:chOff x="301925" y="328570"/>
            <a:chExt cx="1441420" cy="646331"/>
          </a:xfrm>
        </p:grpSpPr>
        <p:sp>
          <p:nvSpPr>
            <p:cNvPr id="23" name="TextBox 22"/>
            <p:cNvSpPr txBox="1"/>
            <p:nvPr/>
          </p:nvSpPr>
          <p:spPr>
            <a:xfrm>
              <a:off x="301925" y="3285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2. </a:t>
              </a:r>
              <a:r>
                <a: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데이터 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B7955-55D5-4A55-B7B6-8591E7893F16}"/>
                </a:ext>
              </a:extLst>
            </p:cNvPr>
            <p:cNvSpPr txBox="1"/>
            <p:nvPr/>
          </p:nvSpPr>
          <p:spPr>
            <a:xfrm>
              <a:off x="586594" y="697902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 주제 </a:t>
              </a:r>
              <a:r>
                <a: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5</a:t>
              </a:r>
              <a:endPara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6E5AA9-A5A5-4FD6-BFF9-C71D5153167B}"/>
              </a:ext>
            </a:extLst>
          </p:cNvPr>
          <p:cNvSpPr txBox="1"/>
          <p:nvPr/>
        </p:nvSpPr>
        <p:spPr>
          <a:xfrm>
            <a:off x="301924" y="1955865"/>
            <a:ext cx="11189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TOP 500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선수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중 공격수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미드필더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수비수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로 분류하여 분석을 진행했습니다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골키퍼의 경우에는 발보다 손을 쓰는 포지션이므로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이상치로 제거한 후 회귀 분석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을 진행하였습니다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 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06DD2F7-60B6-4839-BB9E-1542A367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70" y="3073133"/>
            <a:ext cx="7194944" cy="3505165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07F197EB-8732-4BC4-A925-C94D84D7B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1" y="3784048"/>
            <a:ext cx="6563514" cy="104166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5F2A1-A05A-42BB-B734-7807F77F96DC}"/>
              </a:ext>
            </a:extLst>
          </p:cNvPr>
          <p:cNvSpPr txBox="1"/>
          <p:nvPr/>
        </p:nvSpPr>
        <p:spPr>
          <a:xfrm>
            <a:off x="411481" y="3181819"/>
            <a:ext cx="49377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1)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NA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값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을 먼저 제거한 후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상관성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을 살펴보았습니다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37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6291D04-2125-4EC8-A583-48ECBA90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1" y="974901"/>
            <a:ext cx="6690638" cy="5794692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3F3B4E-4E49-436E-BC89-47A192AA8882}"/>
              </a:ext>
            </a:extLst>
          </p:cNvPr>
          <p:cNvGrpSpPr/>
          <p:nvPr/>
        </p:nvGrpSpPr>
        <p:grpSpPr>
          <a:xfrm>
            <a:off x="301925" y="328570"/>
            <a:ext cx="1441420" cy="646331"/>
            <a:chOff x="301925" y="328570"/>
            <a:chExt cx="1441420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6A8AD7-27D1-4B06-976E-6942977810A9}"/>
                </a:ext>
              </a:extLst>
            </p:cNvPr>
            <p:cNvSpPr txBox="1"/>
            <p:nvPr/>
          </p:nvSpPr>
          <p:spPr>
            <a:xfrm>
              <a:off x="301925" y="3285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2. </a:t>
              </a:r>
              <a:r>
                <a: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데이터 분석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2519C3-3874-4397-B71C-60FB25DF535A}"/>
                </a:ext>
              </a:extLst>
            </p:cNvPr>
            <p:cNvSpPr txBox="1"/>
            <p:nvPr/>
          </p:nvSpPr>
          <p:spPr>
            <a:xfrm>
              <a:off x="586594" y="697902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 주제 </a:t>
              </a:r>
              <a:r>
                <a: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5</a:t>
              </a:r>
              <a:endPara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E47CA12-E2DB-47E2-AE08-6D07512227CC}"/>
              </a:ext>
            </a:extLst>
          </p:cNvPr>
          <p:cNvSpPr txBox="1"/>
          <p:nvPr/>
        </p:nvSpPr>
        <p:spPr>
          <a:xfrm>
            <a:off x="7254239" y="3733747"/>
            <a:ext cx="49377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상관분석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에서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주력으로 쓰는 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과 상관성이 있는 부분을 찾아보았습니다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9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86BC506-2A5A-4B08-8EDA-DAA93E775860}"/>
              </a:ext>
            </a:extLst>
          </p:cNvPr>
          <p:cNvGrpSpPr/>
          <p:nvPr/>
        </p:nvGrpSpPr>
        <p:grpSpPr>
          <a:xfrm>
            <a:off x="301925" y="328570"/>
            <a:ext cx="1441420" cy="646331"/>
            <a:chOff x="301925" y="328570"/>
            <a:chExt cx="1441420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4F512B-2BF4-4F55-BA48-04787A11A31B}"/>
                </a:ext>
              </a:extLst>
            </p:cNvPr>
            <p:cNvSpPr txBox="1"/>
            <p:nvPr/>
          </p:nvSpPr>
          <p:spPr>
            <a:xfrm>
              <a:off x="301925" y="3285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2. </a:t>
              </a:r>
              <a:r>
                <a: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데이터 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676567-5F31-40BA-B39F-C6B6174717CC}"/>
                </a:ext>
              </a:extLst>
            </p:cNvPr>
            <p:cNvSpPr txBox="1"/>
            <p:nvPr/>
          </p:nvSpPr>
          <p:spPr>
            <a:xfrm>
              <a:off x="586594" y="697902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 주제 </a:t>
              </a:r>
              <a:r>
                <a: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5</a:t>
              </a:r>
              <a:endPara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pic>
        <p:nvPicPr>
          <p:cNvPr id="12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C0B2E692-06E8-4F73-BBCF-117C1A1C7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75" y="1201990"/>
            <a:ext cx="6281709" cy="541216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0BFCC6-5524-4CD0-A0E8-7B4F01BDE5A1}"/>
              </a:ext>
            </a:extLst>
          </p:cNvPr>
          <p:cNvSpPr txBox="1"/>
          <p:nvPr/>
        </p:nvSpPr>
        <p:spPr>
          <a:xfrm>
            <a:off x="7195965" y="3429000"/>
            <a:ext cx="394955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3)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하지만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상관관계가 양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음으로 큰 것이 많아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를 진행한 후 나온 주성분으로 진행하는 것이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더 효과적일 것 같아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회귀분석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을 먼저 진행하였습니다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86BC506-2A5A-4B08-8EDA-DAA93E775860}"/>
              </a:ext>
            </a:extLst>
          </p:cNvPr>
          <p:cNvGrpSpPr/>
          <p:nvPr/>
        </p:nvGrpSpPr>
        <p:grpSpPr>
          <a:xfrm>
            <a:off x="301925" y="328570"/>
            <a:ext cx="1441420" cy="646331"/>
            <a:chOff x="301925" y="328570"/>
            <a:chExt cx="1441420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4F512B-2BF4-4F55-BA48-04787A11A31B}"/>
                </a:ext>
              </a:extLst>
            </p:cNvPr>
            <p:cNvSpPr txBox="1"/>
            <p:nvPr/>
          </p:nvSpPr>
          <p:spPr>
            <a:xfrm>
              <a:off x="301925" y="3285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2. </a:t>
              </a:r>
              <a:r>
                <a: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데이터 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676567-5F31-40BA-B39F-C6B6174717CC}"/>
                </a:ext>
              </a:extLst>
            </p:cNvPr>
            <p:cNvSpPr txBox="1"/>
            <p:nvPr/>
          </p:nvSpPr>
          <p:spPr>
            <a:xfrm>
              <a:off x="586594" y="697902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 주제 </a:t>
              </a:r>
              <a:r>
                <a: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5</a:t>
              </a:r>
              <a:endPara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C3A17504-AABF-4C1D-B906-7E44A0572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" y="1256663"/>
            <a:ext cx="6169806" cy="527276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0F977-D0DD-4E30-99FB-EFC00AA09759}"/>
              </a:ext>
            </a:extLst>
          </p:cNvPr>
          <p:cNvSpPr txBox="1"/>
          <p:nvPr/>
        </p:nvSpPr>
        <p:spPr>
          <a:xfrm>
            <a:off x="6983802" y="4472335"/>
            <a:ext cx="3949555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4)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처음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회귀분석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을 돌렸을 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P-value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값과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R-squared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값이 좋지 않아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주성분 분석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을 시행했습니다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ctr"/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결과값 비교도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83%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가 나와 높지 않은 지표를 보여주었습니다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</a:p>
        </p:txBody>
      </p:sp>
      <p:pic>
        <p:nvPicPr>
          <p:cNvPr id="12" name="내용 개체 틀 14" descr="텍스트이(가) 표시된 사진&#10;&#10;자동 생성된 설명">
            <a:extLst>
              <a:ext uri="{FF2B5EF4-FFF2-40B4-BE49-F238E27FC236}">
                <a16:creationId xmlns:a16="http://schemas.microsoft.com/office/drawing/2014/main" id="{B8E3E736-AA64-4608-95BE-F2C107DF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79" y="1602178"/>
            <a:ext cx="5171439" cy="189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3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86BC506-2A5A-4B08-8EDA-DAA93E775860}"/>
              </a:ext>
            </a:extLst>
          </p:cNvPr>
          <p:cNvGrpSpPr/>
          <p:nvPr/>
        </p:nvGrpSpPr>
        <p:grpSpPr>
          <a:xfrm>
            <a:off x="301925" y="328570"/>
            <a:ext cx="1441420" cy="646331"/>
            <a:chOff x="301925" y="328570"/>
            <a:chExt cx="1441420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4F512B-2BF4-4F55-BA48-04787A11A31B}"/>
                </a:ext>
              </a:extLst>
            </p:cNvPr>
            <p:cNvSpPr txBox="1"/>
            <p:nvPr/>
          </p:nvSpPr>
          <p:spPr>
            <a:xfrm>
              <a:off x="301925" y="3285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2. </a:t>
              </a:r>
              <a:r>
                <a: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데이터 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676567-5F31-40BA-B39F-C6B6174717CC}"/>
                </a:ext>
              </a:extLst>
            </p:cNvPr>
            <p:cNvSpPr txBox="1"/>
            <p:nvPr/>
          </p:nvSpPr>
          <p:spPr>
            <a:xfrm>
              <a:off x="586594" y="697902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 주제 </a:t>
              </a:r>
              <a:r>
                <a: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5</a:t>
              </a:r>
              <a:endPara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BE26B1-85DB-432D-96ED-9AF9DC457F94}"/>
              </a:ext>
            </a:extLst>
          </p:cNvPr>
          <p:cNvSpPr txBox="1"/>
          <p:nvPr/>
        </p:nvSpPr>
        <p:spPr>
          <a:xfrm>
            <a:off x="503825" y="1067234"/>
            <a:ext cx="775625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5)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주성분 분석을 통해 변수가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28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개 인 것을 파악했습니다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시각화를 통해 기울기가 급격하게 줄어드는 부분을 파악했고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 </a:t>
            </a:r>
          </a:p>
          <a:p>
            <a:pPr algn="ctr"/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그후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summary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를 통해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85%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가 넘는 부분을 확인하고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85%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이상인 주성분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을 사용하기로 결정하였습니다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589986-33ED-4B8D-B24F-2D6049EB8676}"/>
              </a:ext>
            </a:extLst>
          </p:cNvPr>
          <p:cNvGrpSpPr/>
          <p:nvPr/>
        </p:nvGrpSpPr>
        <p:grpSpPr>
          <a:xfrm>
            <a:off x="586594" y="2848619"/>
            <a:ext cx="11326006" cy="3909635"/>
            <a:chOff x="586594" y="2523499"/>
            <a:chExt cx="11326006" cy="390963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7664A97-78C5-4C9C-A799-9EA30E44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594" y="2523499"/>
              <a:ext cx="11109378" cy="390963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3B11B-778D-4530-BC0E-B00C7F685F46}"/>
                </a:ext>
              </a:extLst>
            </p:cNvPr>
            <p:cNvGrpSpPr/>
            <p:nvPr/>
          </p:nvGrpSpPr>
          <p:grpSpPr>
            <a:xfrm>
              <a:off x="3317240" y="3727117"/>
              <a:ext cx="8595360" cy="1726026"/>
              <a:chOff x="3317240" y="3727117"/>
              <a:chExt cx="8595360" cy="1726026"/>
            </a:xfrm>
          </p:grpSpPr>
          <p:pic>
            <p:nvPicPr>
              <p:cNvPr id="12" name="내용 개체 틀 4">
                <a:extLst>
                  <a:ext uri="{FF2B5EF4-FFF2-40B4-BE49-F238E27FC236}">
                    <a16:creationId xmlns:a16="http://schemas.microsoft.com/office/drawing/2014/main" id="{3CC2D209-F541-441E-A51E-3FDC6D362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7240" y="3727117"/>
                <a:ext cx="8595360" cy="1726026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8D8FA48-7180-4773-BA49-A1D765BF5680}"/>
                  </a:ext>
                </a:extLst>
              </p:cNvPr>
              <p:cNvSpPr/>
              <p:nvPr/>
            </p:nvSpPr>
            <p:spPr>
              <a:xfrm>
                <a:off x="10586720" y="3913692"/>
                <a:ext cx="721360" cy="777925"/>
              </a:xfrm>
              <a:prstGeom prst="ellipse">
                <a:avLst/>
              </a:prstGeom>
              <a:noFill/>
              <a:ln w="57150">
                <a:solidFill>
                  <a:srgbClr val="C23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2E3362-A70D-416E-9FF3-90A4A981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5" y="1762232"/>
            <a:ext cx="6944905" cy="923216"/>
          </a:xfrm>
        </p:spPr>
      </p:pic>
    </p:spTree>
    <p:extLst>
      <p:ext uri="{BB962C8B-B14F-4D97-AF65-F5344CB8AC3E}">
        <p14:creationId xmlns:p14="http://schemas.microsoft.com/office/powerpoint/2010/main" val="1656902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6B5B4C67-FA94-465D-9EF9-6E3B9693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85" y="1634247"/>
            <a:ext cx="4963490" cy="400779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089ABC-1DAA-4422-9EF2-8E7CAAF04856}"/>
              </a:ext>
            </a:extLst>
          </p:cNvPr>
          <p:cNvGrpSpPr/>
          <p:nvPr/>
        </p:nvGrpSpPr>
        <p:grpSpPr>
          <a:xfrm>
            <a:off x="301925" y="328570"/>
            <a:ext cx="1441420" cy="646331"/>
            <a:chOff x="301925" y="328570"/>
            <a:chExt cx="1441420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9DF5D0-E1B6-43EA-B6C5-5F98C6DA7305}"/>
                </a:ext>
              </a:extLst>
            </p:cNvPr>
            <p:cNvSpPr txBox="1"/>
            <p:nvPr/>
          </p:nvSpPr>
          <p:spPr>
            <a:xfrm>
              <a:off x="301925" y="3285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2. </a:t>
              </a:r>
              <a:r>
                <a: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데이터 분석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18201-423F-4D4D-B117-4C6D26DA2087}"/>
                </a:ext>
              </a:extLst>
            </p:cNvPr>
            <p:cNvSpPr txBox="1"/>
            <p:nvPr/>
          </p:nvSpPr>
          <p:spPr>
            <a:xfrm>
              <a:off x="586594" y="697902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 주제 </a:t>
              </a:r>
              <a:r>
                <a: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5</a:t>
              </a:r>
              <a:endPara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A0410DA-C8E9-4DA1-85EB-32A271E5B77C}"/>
              </a:ext>
            </a:extLst>
          </p:cNvPr>
          <p:cNvSpPr txBox="1"/>
          <p:nvPr/>
        </p:nvSpPr>
        <p:spPr>
          <a:xfrm>
            <a:off x="5682184" y="2244731"/>
            <a:ext cx="639431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6)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주성분 분석을 통해 회귀분석을 돌려본 결과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R-squared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도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93%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유의미한 결과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를 보였고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P-value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값도 유의미한 결과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를 보였습니다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A3B55DA-6416-4D74-8F53-FEDD16F824AD}"/>
              </a:ext>
            </a:extLst>
          </p:cNvPr>
          <p:cNvSpPr/>
          <p:nvPr/>
        </p:nvSpPr>
        <p:spPr>
          <a:xfrm>
            <a:off x="4599806" y="5085836"/>
            <a:ext cx="721360" cy="777925"/>
          </a:xfrm>
          <a:prstGeom prst="ellipse">
            <a:avLst/>
          </a:prstGeom>
          <a:noFill/>
          <a:ln w="57150">
            <a:solidFill>
              <a:srgbClr val="C2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7CDA5A-AB96-4DB0-B87F-42ADF565AB5E}"/>
              </a:ext>
            </a:extLst>
          </p:cNvPr>
          <p:cNvSpPr txBox="1"/>
          <p:nvPr/>
        </p:nvSpPr>
        <p:spPr>
          <a:xfrm>
            <a:off x="6095262" y="3767150"/>
            <a:ext cx="5981236" cy="1636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회귀분석의 한계로 인하여 </a:t>
            </a:r>
            <a:endParaRPr lang="en-US" altLang="ko-KR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6A5ACD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6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왼발잡이와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오른발잡이가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누가 더 우위에 있다고는 알 수 없었지만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왼발과 오른발이 주발인 선수들이 차이가 있음을 확인할 수 있었습니다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98130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86928" y="1613138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03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6928" y="2305741"/>
            <a:ext cx="158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느낀점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063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5520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3. </a:t>
            </a:r>
            <a:r>
              <a:rPr lang="ko-KR" altLang="en-US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느낀점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2823" y="5236997"/>
            <a:ext cx="3604677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생각보다 데이터 전처리가 오래 걸리는 것을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깨닫게 되었습니다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또한 생각보다 무의미한 값이 많이 떠서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시행착오를 많이 겪기도 하였지만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계속된 도전 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유의미한 값을 보게 되어 보람찬 프로젝트였습니다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47C96C-2A08-4175-94AE-62C96E1B84CF}"/>
              </a:ext>
            </a:extLst>
          </p:cNvPr>
          <p:cNvGrpSpPr/>
          <p:nvPr/>
        </p:nvGrpSpPr>
        <p:grpSpPr>
          <a:xfrm>
            <a:off x="1154753" y="1402243"/>
            <a:ext cx="9882494" cy="3461865"/>
            <a:chOff x="1154753" y="1821343"/>
            <a:chExt cx="9882494" cy="3461865"/>
          </a:xfrm>
        </p:grpSpPr>
        <p:sp>
          <p:nvSpPr>
            <p:cNvPr id="3" name="AutoShape 4" descr="Maths free icon">
              <a:extLst>
                <a:ext uri="{FF2B5EF4-FFF2-40B4-BE49-F238E27FC236}">
                  <a16:creationId xmlns:a16="http://schemas.microsoft.com/office/drawing/2014/main" id="{998E4841-9A0F-48A9-AE93-0D0D06ED9D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29200" y="2362200"/>
              <a:ext cx="21336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CA54740-FA02-4ABF-B1EA-8BE4DDD1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790" y="1821343"/>
              <a:ext cx="2674457" cy="26744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9C82B3-0451-40AC-9227-1A766BDB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008" b="91992" l="6250" r="91797">
                          <a14:foregroundMark x1="42578" y1="32031" x2="49414" y2="41602"/>
                          <a14:foregroundMark x1="49414" y1="41602" x2="54297" y2="58594"/>
                          <a14:foregroundMark x1="37109" y1="39258" x2="46484" y2="60156"/>
                          <a14:foregroundMark x1="42578" y1="38086" x2="45508" y2="60742"/>
                          <a14:foregroundMark x1="33984" y1="42188" x2="34961" y2="45313"/>
                          <a14:foregroundMark x1="19336" y1="41992" x2="21289" y2="57227"/>
                          <a14:foregroundMark x1="9570" y1="45313" x2="11133" y2="54883"/>
                          <a14:foregroundMark x1="10352" y1="49805" x2="12695" y2="50977"/>
                          <a14:foregroundMark x1="6445" y1="44727" x2="13672" y2="47461"/>
                          <a14:foregroundMark x1="19141" y1="40820" x2="31055" y2="50977"/>
                          <a14:foregroundMark x1="31055" y1="50977" x2="32617" y2="61719"/>
                          <a14:foregroundMark x1="32617" y1="61719" x2="20898" y2="59180"/>
                          <a14:foregroundMark x1="20898" y1="59180" x2="20898" y2="41016"/>
                          <a14:foregroundMark x1="20898" y1="41016" x2="26172" y2="38477"/>
                          <a14:foregroundMark x1="26953" y1="17969" x2="32227" y2="21094"/>
                          <a14:foregroundMark x1="27930" y1="15039" x2="27148" y2="39844"/>
                          <a14:foregroundMark x1="23047" y1="9375" x2="39648" y2="9961"/>
                          <a14:foregroundMark x1="39648" y1="9961" x2="64453" y2="8008"/>
                          <a14:foregroundMark x1="64453" y1="8008" x2="74805" y2="9961"/>
                          <a14:foregroundMark x1="90430" y1="29688" x2="91992" y2="29688"/>
                          <a14:foregroundMark x1="23047" y1="9180" x2="25195" y2="11719"/>
                          <a14:foregroundMark x1="16797" y1="9961" x2="22852" y2="13477"/>
                          <a14:foregroundMark x1="52539" y1="27344" x2="51953" y2="39648"/>
                          <a14:foregroundMark x1="42773" y1="33008" x2="46680" y2="54102"/>
                          <a14:foregroundMark x1="46680" y1="54102" x2="46680" y2="54102"/>
                          <a14:foregroundMark x1="9766" y1="43164" x2="14258" y2="50586"/>
                          <a14:foregroundMark x1="17773" y1="40430" x2="29297" y2="60938"/>
                          <a14:foregroundMark x1="73633" y1="14063" x2="77539" y2="12305"/>
                          <a14:foregroundMark x1="77930" y1="12305" x2="82617" y2="12500"/>
                          <a14:foregroundMark x1="49414" y1="87500" x2="49414" y2="90039"/>
                          <a14:foregroundMark x1="49805" y1="78320" x2="52148" y2="86523"/>
                          <a14:foregroundMark x1="48242" y1="75781" x2="48828" y2="86523"/>
                          <a14:foregroundMark x1="48828" y1="86523" x2="55273" y2="80273"/>
                          <a14:foregroundMark x1="50977" y1="80469" x2="50977" y2="90625"/>
                          <a14:foregroundMark x1="50977" y1="90625" x2="45703" y2="83594"/>
                          <a14:foregroundMark x1="43555" y1="91992" x2="53711" y2="90430"/>
                          <a14:foregroundMark x1="53711" y1="90430" x2="53711" y2="79883"/>
                          <a14:foregroundMark x1="53711" y1="79883" x2="53711" y2="79883"/>
                          <a14:foregroundMark x1="50586" y1="81445" x2="47266" y2="9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4007" y="2013102"/>
              <a:ext cx="2588956" cy="25889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88D003E-1F8B-48AA-9178-7398D730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753" y="2013102"/>
              <a:ext cx="2321978" cy="232197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EB226A-975C-4044-AD85-CA3F90CB7287}"/>
                </a:ext>
              </a:extLst>
            </p:cNvPr>
            <p:cNvSpPr/>
            <p:nvPr/>
          </p:nvSpPr>
          <p:spPr>
            <a:xfrm>
              <a:off x="1397913" y="4848286"/>
              <a:ext cx="1840588" cy="434922"/>
            </a:xfrm>
            <a:prstGeom prst="rect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데이터 </a:t>
              </a:r>
              <a:r>
                <a:rPr lang="ko-KR" altLang="en-US" sz="2400" dirty="0" err="1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전처리</a:t>
              </a:r>
              <a:endPara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FF65A2-0B60-4FAC-8D0F-80A84294E13C}"/>
                </a:ext>
              </a:extLst>
            </p:cNvPr>
            <p:cNvSpPr/>
            <p:nvPr/>
          </p:nvSpPr>
          <p:spPr>
            <a:xfrm>
              <a:off x="4972506" y="4848286"/>
              <a:ext cx="2190294" cy="434922"/>
            </a:xfrm>
            <a:prstGeom prst="rect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필드에 대한 이해</a:t>
              </a:r>
              <a:endPara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C382C9-2DAC-4A8F-96E3-D3382911F369}"/>
                </a:ext>
              </a:extLst>
            </p:cNvPr>
            <p:cNvSpPr/>
            <p:nvPr/>
          </p:nvSpPr>
          <p:spPr>
            <a:xfrm>
              <a:off x="8658927" y="4848286"/>
              <a:ext cx="2190294" cy="434922"/>
            </a:xfrm>
            <a:prstGeom prst="rect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수학</a:t>
              </a:r>
              <a:r>
                <a:rPr lang="en-US" altLang="ko-KR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, </a:t>
              </a:r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통계 지식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3293D9-5743-4F5E-A5C7-8AF1BF1A7CDE}"/>
              </a:ext>
            </a:extLst>
          </p:cNvPr>
          <p:cNvSpPr txBox="1"/>
          <p:nvPr/>
        </p:nvSpPr>
        <p:spPr>
          <a:xfrm>
            <a:off x="4279901" y="5236997"/>
            <a:ext cx="375735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게임의 선수 이름이 별명인 경우가 있어서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전처리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작업에 있어서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 필드에 대한 사전지식도 중요하다 생각하게 되었습니다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5755F-6AB3-416C-9B1E-2BAD9F098D17}"/>
              </a:ext>
            </a:extLst>
          </p:cNvPr>
          <p:cNvSpPr txBox="1"/>
          <p:nvPr/>
        </p:nvSpPr>
        <p:spPr>
          <a:xfrm>
            <a:off x="7875395" y="5236996"/>
            <a:ext cx="375735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어떤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통게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기법을 적용할지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혹은 기법에 대한 이해를 위해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수학과 통계에 대한 지식이 중요함을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깨닫게 되었습니다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1683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13437" y="3044279"/>
            <a:ext cx="2565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4179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86928" y="1613138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01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6928" y="2305741"/>
            <a:ext cx="5596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주제 선정 배경 및 팀 구성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867" y="3429000"/>
            <a:ext cx="1675459" cy="102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주제 소개 및 선정 배경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팀 구성 및 역할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74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FIFA 21: How to play the new game for free before launch | Goal.com">
            <a:extLst>
              <a:ext uri="{FF2B5EF4-FFF2-40B4-BE49-F238E27FC236}">
                <a16:creationId xmlns:a16="http://schemas.microsoft.com/office/drawing/2014/main" id="{9F83AF65-32BA-4703-A5B4-831C31A2C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4" r="17416"/>
          <a:stretch/>
        </p:blipFill>
        <p:spPr bwMode="auto">
          <a:xfrm>
            <a:off x="4212368" y="0"/>
            <a:ext cx="7979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D4A187-9B82-4157-B3E7-EB13C2705CD2}"/>
              </a:ext>
            </a:extLst>
          </p:cNvPr>
          <p:cNvSpPr/>
          <p:nvPr/>
        </p:nvSpPr>
        <p:spPr>
          <a:xfrm>
            <a:off x="4212368" y="0"/>
            <a:ext cx="7979632" cy="6858000"/>
          </a:xfrm>
          <a:prstGeom prst="rect">
            <a:avLst/>
          </a:prstGeom>
          <a:solidFill>
            <a:srgbClr val="001856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1925" y="55209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1.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주제 선정 배경 및 팀 구성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921422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주제 소개 및 선정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50695" y="3399020"/>
            <a:ext cx="4479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   EA sports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는 총 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6000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명 이상의  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 인력을 투입하여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, </a:t>
            </a:r>
          </a:p>
          <a:p>
            <a:pPr algn="r"/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선수의 능력치에 대한 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데이터를 수집합니다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0385" y="4756029"/>
            <a:ext cx="37919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주제 선정에 대해 이야기를 나누다 팀원 모두가 축구에 많은 관심을 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가지고 있는 공통점을 발견했습니다</a:t>
            </a:r>
            <a:r>
              <a:rPr lang="en-US" altLang="ko-KR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spcBef>
                <a:spcPts val="500"/>
              </a:spcBef>
            </a:pP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미니프로젝트인 만큼 좋아하는 분야에 대해 프로젝트를 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진행하는 것이 좋을 것 같아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비교적 정형화되어 있는 </a:t>
            </a:r>
            <a:r>
              <a:rPr lang="en-US" altLang="ko-KR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 </a:t>
            </a: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게임의 선수 데이터 셋을 통해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평소에 궁금했던 내용을 토대로 분석을 진행하였습니다</a:t>
            </a:r>
            <a:r>
              <a:rPr lang="en-US" altLang="ko-KR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1400" y="1703458"/>
            <a:ext cx="479772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FIFA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는 실제 축구를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반영하는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3200" dirty="0">
              <a:ln>
                <a:solidFill>
                  <a:srgbClr val="507BC9">
                    <a:alpha val="20000"/>
                  </a:srgbClr>
                </a:solidFill>
              </a:ln>
              <a:solidFill>
                <a:srgbClr val="507BC9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대표적인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축구 게임</a:t>
            </a:r>
          </a:p>
        </p:txBody>
      </p:sp>
    </p:spTree>
    <p:extLst>
      <p:ext uri="{BB962C8B-B14F-4D97-AF65-F5344CB8AC3E}">
        <p14:creationId xmlns:p14="http://schemas.microsoft.com/office/powerpoint/2010/main" val="368657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55209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1.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주제 선정 배경 및 팀 구성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92142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팀 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8AB5CF-8BF1-491A-A25A-AC8701822FDC}"/>
              </a:ext>
            </a:extLst>
          </p:cNvPr>
          <p:cNvGrpSpPr/>
          <p:nvPr/>
        </p:nvGrpSpPr>
        <p:grpSpPr>
          <a:xfrm>
            <a:off x="2771171" y="3979333"/>
            <a:ext cx="6393084" cy="523220"/>
            <a:chOff x="2643849" y="3787815"/>
            <a:chExt cx="6393084" cy="633714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35E33A98-D277-41B6-8521-304D6257C635}"/>
                </a:ext>
              </a:extLst>
            </p:cNvPr>
            <p:cNvSpPr/>
            <p:nvPr/>
          </p:nvSpPr>
          <p:spPr>
            <a:xfrm>
              <a:off x="2643849" y="3787815"/>
              <a:ext cx="1842305" cy="633714"/>
            </a:xfrm>
            <a:prstGeom prst="flowChartTerminator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김선홍</a:t>
              </a:r>
            </a:p>
          </p:txBody>
        </p: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F135D5DD-62F5-4A01-B1CC-E3D61857C80C}"/>
                </a:ext>
              </a:extLst>
            </p:cNvPr>
            <p:cNvSpPr/>
            <p:nvPr/>
          </p:nvSpPr>
          <p:spPr>
            <a:xfrm>
              <a:off x="7194629" y="3787815"/>
              <a:ext cx="1842304" cy="633714"/>
            </a:xfrm>
            <a:prstGeom prst="flowChartTerminator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장소영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4C1635-60CB-43B3-B1AF-7CCE659AB940}"/>
              </a:ext>
            </a:extLst>
          </p:cNvPr>
          <p:cNvGrpSpPr/>
          <p:nvPr/>
        </p:nvGrpSpPr>
        <p:grpSpPr>
          <a:xfrm>
            <a:off x="2665715" y="1768201"/>
            <a:ext cx="2054338" cy="3722143"/>
            <a:chOff x="2665715" y="1768201"/>
            <a:chExt cx="2054338" cy="37221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6A0B91-E406-4E5D-92AB-5370E45776A7}"/>
                </a:ext>
              </a:extLst>
            </p:cNvPr>
            <p:cNvSpPr txBox="1"/>
            <p:nvPr/>
          </p:nvSpPr>
          <p:spPr>
            <a:xfrm>
              <a:off x="2771171" y="4659347"/>
              <a:ext cx="1866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데이터 수집 및 </a:t>
              </a:r>
              <a:r>
                <a:rPr lang="ko-KR" altLang="en-US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전처리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EDA </a:t>
              </a:r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ko-KR" altLang="en-US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왼발잡이</a:t>
              </a:r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 축구선수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C1FA416-BA1E-4ABA-9F19-71822DEBD7FD}"/>
                </a:ext>
              </a:extLst>
            </p:cNvPr>
            <p:cNvGrpSpPr/>
            <p:nvPr/>
          </p:nvGrpSpPr>
          <p:grpSpPr>
            <a:xfrm>
              <a:off x="2665715" y="1768201"/>
              <a:ext cx="2054338" cy="2054338"/>
              <a:chOff x="3659528" y="1059921"/>
              <a:chExt cx="2054338" cy="205433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00808892-6325-4C4C-8858-E38F2549DC83}"/>
                  </a:ext>
                </a:extLst>
              </p:cNvPr>
              <p:cNvSpPr/>
              <p:nvPr/>
            </p:nvSpPr>
            <p:spPr>
              <a:xfrm>
                <a:off x="3659528" y="1059921"/>
                <a:ext cx="2054338" cy="2054338"/>
              </a:xfrm>
              <a:prstGeom prst="ellipse">
                <a:avLst/>
              </a:prstGeom>
              <a:solidFill>
                <a:srgbClr val="001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iPhone 7 Wallpaper Tottenham Hotspur - Best iPhone Wallpaper | Tottenham  hotspur wallpaper, Tottenham wallpaper, Iphone wallpapers full hd">
                <a:extLst>
                  <a:ext uri="{FF2B5EF4-FFF2-40B4-BE49-F238E27FC236}">
                    <a16:creationId xmlns:a16="http://schemas.microsoft.com/office/drawing/2014/main" id="{85839FDB-3F9E-483A-A2A9-6C38E82555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59" b="16612"/>
              <a:stretch/>
            </p:blipFill>
            <p:spPr bwMode="auto">
              <a:xfrm>
                <a:off x="4039399" y="1312307"/>
                <a:ext cx="1294595" cy="1549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A9875E-6D5E-46E0-9F6B-1EB00F99BB88}"/>
              </a:ext>
            </a:extLst>
          </p:cNvPr>
          <p:cNvGrpSpPr/>
          <p:nvPr/>
        </p:nvGrpSpPr>
        <p:grpSpPr>
          <a:xfrm>
            <a:off x="6865143" y="1768201"/>
            <a:ext cx="2755920" cy="4238319"/>
            <a:chOff x="6865143" y="1768201"/>
            <a:chExt cx="2755920" cy="42383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54EAB4-2DB5-4B17-967A-A47F61694C75}"/>
                </a:ext>
              </a:extLst>
            </p:cNvPr>
            <p:cNvSpPr txBox="1"/>
            <p:nvPr/>
          </p:nvSpPr>
          <p:spPr>
            <a:xfrm>
              <a:off x="7334651" y="4683081"/>
              <a:ext cx="186621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데이터 수집 및 </a:t>
              </a:r>
              <a:r>
                <a:rPr lang="ko-KR" altLang="en-US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전처리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EDA</a:t>
              </a:r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 분석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UEFA</a:t>
              </a:r>
            </a:p>
            <a:p>
              <a:r>
                <a:rPr lang="en-US" altLang="ko-KR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Ballondor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PCA Overall</a:t>
              </a:r>
            </a:p>
          </p:txBody>
        </p:sp>
        <p:pic>
          <p:nvPicPr>
            <p:cNvPr id="1030" name="Picture 6" descr="Chelsea FC Logo PNG Transparent &amp; SVG Vector - Freebie Supply">
              <a:extLst>
                <a:ext uri="{FF2B5EF4-FFF2-40B4-BE49-F238E27FC236}">
                  <a16:creationId xmlns:a16="http://schemas.microsoft.com/office/drawing/2014/main" id="{6CF2A939-9969-47F4-AEDA-B5F736E4B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5143" y="1768201"/>
              <a:ext cx="2755920" cy="2056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584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601842" y="1656270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02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7532" y="2305741"/>
            <a:ext cx="2669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4026" y="3429000"/>
            <a:ext cx="1624163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데이터 수집 및 </a:t>
            </a: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전처리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EDA</a:t>
            </a: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UEFA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 리그 포인트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발롱도르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 예측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왼발잡이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 축구선수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49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06B63F8-659B-451A-B550-B694AED0EDB6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C4D27-B11D-42A5-A9B0-20F810C05636}"/>
              </a:ext>
            </a:extLst>
          </p:cNvPr>
          <p:cNvSpPr txBox="1"/>
          <p:nvPr/>
        </p:nvSpPr>
        <p:spPr>
          <a:xfrm>
            <a:off x="586594" y="69790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 수집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D17E1E-EF6D-4D68-A414-2C6A05F66F5E}"/>
              </a:ext>
            </a:extLst>
          </p:cNvPr>
          <p:cNvGrpSpPr/>
          <p:nvPr/>
        </p:nvGrpSpPr>
        <p:grpSpPr>
          <a:xfrm>
            <a:off x="586594" y="1544644"/>
            <a:ext cx="12017053" cy="3074230"/>
            <a:chOff x="452396" y="2792831"/>
            <a:chExt cx="12017053" cy="30742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5B8EE4F-6602-4832-B8DE-CDFB7C59F951}"/>
                </a:ext>
              </a:extLst>
            </p:cNvPr>
            <p:cNvGrpSpPr/>
            <p:nvPr/>
          </p:nvGrpSpPr>
          <p:grpSpPr>
            <a:xfrm>
              <a:off x="452396" y="2792831"/>
              <a:ext cx="11090355" cy="2704898"/>
              <a:chOff x="452396" y="2792831"/>
              <a:chExt cx="11090355" cy="270489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0CDB169-139D-43A6-A7B1-CAB555711BE9}"/>
                  </a:ext>
                </a:extLst>
              </p:cNvPr>
              <p:cNvGrpSpPr/>
              <p:nvPr/>
            </p:nvGrpSpPr>
            <p:grpSpPr>
              <a:xfrm>
                <a:off x="1542068" y="2792831"/>
                <a:ext cx="10000683" cy="1809750"/>
                <a:chOff x="1965767" y="2522015"/>
                <a:chExt cx="10000683" cy="1809750"/>
              </a:xfrm>
            </p:grpSpPr>
            <p:pic>
              <p:nvPicPr>
                <p:cNvPr id="2050" name="Picture 2" descr="Hello Kaggle! 캐글이 처음인 분들을 위한 캐글 가이드">
                  <a:extLst>
                    <a:ext uri="{FF2B5EF4-FFF2-40B4-BE49-F238E27FC236}">
                      <a16:creationId xmlns:a16="http://schemas.microsoft.com/office/drawing/2014/main" id="{8A536BD3-B474-45F1-801E-1D14E1576B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5767" y="2843076"/>
                  <a:ext cx="3023163" cy="116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Python] Selenium webdriver를 python 코드로 쉽게 설치하는 방법">
                  <a:extLst>
                    <a:ext uri="{FF2B5EF4-FFF2-40B4-BE49-F238E27FC236}">
                      <a16:creationId xmlns:a16="http://schemas.microsoft.com/office/drawing/2014/main" id="{380790CE-CE32-41FC-9E24-65ABEDF28A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3950" y="2522015"/>
                  <a:ext cx="4762500" cy="1809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148BB1-13F7-4A02-8D46-27515649335D}"/>
                  </a:ext>
                </a:extLst>
              </p:cNvPr>
              <p:cNvSpPr txBox="1"/>
              <p:nvPr/>
            </p:nvSpPr>
            <p:spPr>
              <a:xfrm>
                <a:off x="452396" y="5236119"/>
                <a:ext cx="54220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넥슨 풋볼고딕 L" panose="020B0303000000000000" pitchFamily="50" charset="-127"/>
                    <a:ea typeface="넥슨 풋볼고딕 L" panose="020B0303000000000000" pitchFamily="50" charset="-127"/>
                  </a:rPr>
                  <a:t>https://www.kaggle.com/bryanb/fifa-player-stats-database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22CFA1-590F-4943-BC0A-772C48B8789F}"/>
                </a:ext>
              </a:extLst>
            </p:cNvPr>
            <p:cNvSpPr txBox="1"/>
            <p:nvPr/>
          </p:nvSpPr>
          <p:spPr>
            <a:xfrm>
              <a:off x="5853553" y="5128397"/>
              <a:ext cx="661589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https://en.wikipedia.org/wiki/2019_Ballon_d%27Or</a:t>
              </a:r>
            </a:p>
            <a:p>
              <a:pPr algn="ctr"/>
              <a:r>
                <a:rPr lang="en-US" altLang="ko-KR" sz="105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https://www.uefa.com/memberassociations/uefarankings/country/#/yr/2021</a:t>
              </a:r>
            </a:p>
            <a:p>
              <a:pPr algn="ctr"/>
              <a:endParaRPr lang="en-US" altLang="ko-KR" sz="105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algn="ctr"/>
              <a:endParaRPr lang="ko-KR" altLang="en-US" sz="105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EA489A-0775-4032-9045-8F205D9E8E58}"/>
              </a:ext>
            </a:extLst>
          </p:cNvPr>
          <p:cNvSpPr/>
          <p:nvPr/>
        </p:nvSpPr>
        <p:spPr>
          <a:xfrm>
            <a:off x="928012" y="4835577"/>
            <a:ext cx="4519673" cy="906269"/>
          </a:xfrm>
          <a:prstGeom prst="rect">
            <a:avLst/>
          </a:prstGeom>
          <a:solidFill>
            <a:srgbClr val="50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FIFA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21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의 선수 데이터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BD65BD-FB56-4DA2-B31E-0570199653F0}"/>
              </a:ext>
            </a:extLst>
          </p:cNvPr>
          <p:cNvSpPr/>
          <p:nvPr/>
        </p:nvSpPr>
        <p:spPr>
          <a:xfrm>
            <a:off x="7035863" y="4835577"/>
            <a:ext cx="4519673" cy="906269"/>
          </a:xfrm>
          <a:prstGeom prst="rect">
            <a:avLst/>
          </a:prstGeom>
          <a:solidFill>
            <a:srgbClr val="50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발롱도르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수상 순위</a:t>
            </a: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 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포인트 데이터</a:t>
            </a:r>
            <a:endParaRPr lang="en-US" altLang="ko-KR" sz="2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UEFA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클럽 랭킹 데이터</a:t>
            </a:r>
          </a:p>
        </p:txBody>
      </p:sp>
    </p:spTree>
    <p:extLst>
      <p:ext uri="{BB962C8B-B14F-4D97-AF65-F5344CB8AC3E}">
        <p14:creationId xmlns:p14="http://schemas.microsoft.com/office/powerpoint/2010/main" val="269045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01925" y="1389635"/>
            <a:ext cx="7773282" cy="915453"/>
            <a:chOff x="1794290" y="2455648"/>
            <a:chExt cx="7773282" cy="915453"/>
          </a:xfrm>
        </p:grpSpPr>
        <p:sp>
          <p:nvSpPr>
            <p:cNvPr id="26" name="TextBox 25"/>
            <p:cNvSpPr txBox="1"/>
            <p:nvPr/>
          </p:nvSpPr>
          <p:spPr>
            <a:xfrm>
              <a:off x="1794290" y="2455648"/>
              <a:ext cx="57483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FIFA 21 </a:t>
              </a:r>
              <a:r>
                <a:rPr lang="ko-KR" altLang="en-US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게임 데이터셋의 </a:t>
              </a:r>
              <a:r>
                <a:rPr lang="en-US" altLang="ko-KR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EDA </a:t>
              </a:r>
              <a:r>
                <a:rPr lang="ko-KR" altLang="en-US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분석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94290" y="3032547"/>
              <a:ext cx="77732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Medium" panose="00000600000000000000" pitchFamily="50" charset="-127"/>
                </a:rPr>
                <a:t>본격적인 데이터 분석에 앞서 탐색적 데이터 분석을 통해 해당 데이터의 탐색과 이해를 높였습니다</a:t>
              </a:r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Medium" panose="00000600000000000000" pitchFamily="50" charset="-127"/>
                </a:rPr>
                <a:t>. </a:t>
              </a:r>
              <a:endPara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7DA780-B30B-4293-B3C9-1453992EE6C6}"/>
              </a:ext>
            </a:extLst>
          </p:cNvPr>
          <p:cNvGrpSpPr/>
          <p:nvPr/>
        </p:nvGrpSpPr>
        <p:grpSpPr>
          <a:xfrm>
            <a:off x="1940870" y="2551309"/>
            <a:ext cx="8310259" cy="4025044"/>
            <a:chOff x="-360343" y="2431807"/>
            <a:chExt cx="8758629" cy="424221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0A0728-0524-4636-ACF9-3403AC901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5" t="11464" r="78420" b="2903"/>
            <a:stretch/>
          </p:blipFill>
          <p:spPr>
            <a:xfrm>
              <a:off x="-360343" y="2431807"/>
              <a:ext cx="3735035" cy="424221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B992A3-3E33-4A5F-A4B6-A164ECDD9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7" t="49445" r="77965" b="8594"/>
            <a:stretch/>
          </p:blipFill>
          <p:spPr>
            <a:xfrm>
              <a:off x="4648202" y="2525445"/>
              <a:ext cx="3750084" cy="202746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AD51FDC-8764-4FD9-BA30-41577CE31960}"/>
              </a:ext>
            </a:extLst>
          </p:cNvPr>
          <p:cNvSpPr txBox="1"/>
          <p:nvPr/>
        </p:nvSpPr>
        <p:spPr>
          <a:xfrm>
            <a:off x="6050230" y="5361146"/>
            <a:ext cx="5159828" cy="84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선수의 정보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국적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소속 클럽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소속 리그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나이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몸무게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와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에서의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오버롤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세부 능력치로 구성되어 있는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데이터셋임을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확인했습니다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86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8C400-6A60-4FAD-A8B8-FD32B3A79510}"/>
              </a:ext>
            </a:extLst>
          </p:cNvPr>
          <p:cNvSpPr txBox="1"/>
          <p:nvPr/>
        </p:nvSpPr>
        <p:spPr>
          <a:xfrm>
            <a:off x="8750662" y="1846671"/>
            <a:ext cx="3206238" cy="388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은 공격수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수비수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미드필더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골키퍼의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종류의 포지션이 아니라 구체적인 선수의 포지션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 정해져 있는 게임인 것을 확인할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또한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은퇴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후보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,2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군 선수의 데이터까지도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포함되어 있는 것을 확인하였습니다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분석의 목적에 따라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은퇴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후보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,2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군 선수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는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데이터에서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제외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하였으며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분석을 용이하게 작업하기 위해 다음과 같이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포지션을 재그룹화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해 데이터 전처리를 수행했습니다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6D86D1-760A-47BB-BFE4-BFAD679AA852}"/>
              </a:ext>
            </a:extLst>
          </p:cNvPr>
          <p:cNvGrpSpPr/>
          <p:nvPr/>
        </p:nvGrpSpPr>
        <p:grpSpPr>
          <a:xfrm>
            <a:off x="202442" y="2429519"/>
            <a:ext cx="8165288" cy="2717419"/>
            <a:chOff x="6422285" y="4229274"/>
            <a:chExt cx="7177433" cy="238865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1EB69C-9A27-4CB9-BE4F-0F2FDB579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285" y="4229274"/>
              <a:ext cx="3588717" cy="238865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947C7C-E442-4719-8A32-2035BEAD7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002" y="4229274"/>
              <a:ext cx="3588716" cy="2388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09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1616</Words>
  <Application>Microsoft Office PowerPoint</Application>
  <PresentationFormat>와이드스크린</PresentationFormat>
  <Paragraphs>290</Paragraphs>
  <Slides>29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넥슨 풋볼고딕 B</vt:lpstr>
      <vt:lpstr>Arial</vt:lpstr>
      <vt:lpstr>넥슨 풋볼고딕 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디자인컴퓨터2</dc:creator>
  <cp:lastModifiedBy>장 소영</cp:lastModifiedBy>
  <cp:revision>54</cp:revision>
  <dcterms:created xsi:type="dcterms:W3CDTF">2021-02-20T07:46:44Z</dcterms:created>
  <dcterms:modified xsi:type="dcterms:W3CDTF">2021-03-23T07:36:39Z</dcterms:modified>
</cp:coreProperties>
</file>